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>
  <p:sldMasterIdLst>
    <p:sldMasterId id="2147483697" r:id="rId1"/>
  </p:sldMasterIdLst>
  <p:notesMasterIdLst>
    <p:notesMasterId r:id="rId14"/>
  </p:notesMasterIdLst>
  <p:handoutMasterIdLst>
    <p:handoutMasterId r:id="rId15"/>
  </p:handoutMasterIdLst>
  <p:sldIdLst>
    <p:sldId id="381" r:id="rId2"/>
    <p:sldId id="427" r:id="rId3"/>
    <p:sldId id="421" r:id="rId4"/>
    <p:sldId id="390" r:id="rId5"/>
    <p:sldId id="413" r:id="rId6"/>
    <p:sldId id="432" r:id="rId7"/>
    <p:sldId id="417" r:id="rId8"/>
    <p:sldId id="433" r:id="rId9"/>
    <p:sldId id="431" r:id="rId10"/>
    <p:sldId id="434" r:id="rId11"/>
    <p:sldId id="425" r:id="rId12"/>
    <p:sldId id="426" r:id="rId13"/>
  </p:sldIdLst>
  <p:sldSz cx="8961438" cy="6721475"/>
  <p:notesSz cx="7315200" cy="96012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orient="horz" pos="475">
          <p15:clr>
            <a:srgbClr val="A4A3A4"/>
          </p15:clr>
        </p15:guide>
        <p15:guide id="3" orient="horz" pos="421">
          <p15:clr>
            <a:srgbClr val="A4A3A4"/>
          </p15:clr>
        </p15:guide>
        <p15:guide id="4" orient="horz" pos="3742">
          <p15:clr>
            <a:srgbClr val="A4A3A4"/>
          </p15:clr>
        </p15:guide>
        <p15:guide id="5" pos="192" userDrawn="1">
          <p15:clr>
            <a:srgbClr val="A4A3A4"/>
          </p15:clr>
        </p15:guide>
        <p15:guide id="6" pos="5461">
          <p15:clr>
            <a:srgbClr val="A4A3A4"/>
          </p15:clr>
        </p15:guide>
        <p15:guide id="7" pos="3907">
          <p15:clr>
            <a:srgbClr val="A4A3A4"/>
          </p15:clr>
        </p15:guide>
        <p15:guide id="8" orient="horz" pos="3635">
          <p15:clr>
            <a:srgbClr val="A4A3A4"/>
          </p15:clr>
        </p15:guide>
        <p15:guide id="9" orient="horz" pos="698">
          <p15:clr>
            <a:srgbClr val="A4A3A4"/>
          </p15:clr>
        </p15:guide>
        <p15:guide id="10" orient="horz" pos="4089">
          <p15:clr>
            <a:srgbClr val="A4A3A4"/>
          </p15:clr>
        </p15:guide>
        <p15:guide id="11" orient="horz" pos="671">
          <p15:clr>
            <a:srgbClr val="A4A3A4"/>
          </p15:clr>
        </p15:guide>
        <p15:guide id="12" orient="horz" pos="3803">
          <p15:clr>
            <a:srgbClr val="A4A3A4"/>
          </p15:clr>
        </p15:guide>
        <p15:guide id="13" pos="38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CB"/>
    <a:srgbClr val="A4053D"/>
    <a:srgbClr val="17343D"/>
    <a:srgbClr val="41AE61"/>
    <a:srgbClr val="80110A"/>
    <a:srgbClr val="5E90B2"/>
    <a:srgbClr val="E2E2E2"/>
    <a:srgbClr val="F0F0F0"/>
    <a:srgbClr val="EBEDEC"/>
    <a:srgbClr val="E4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95039" autoAdjust="0"/>
  </p:normalViewPr>
  <p:slideViewPr>
    <p:cSldViewPr snapToGrid="0">
      <p:cViewPr varScale="1">
        <p:scale>
          <a:sx n="66" d="100"/>
          <a:sy n="66" d="100"/>
        </p:scale>
        <p:origin x="1560" y="48"/>
      </p:cViewPr>
      <p:guideLst>
        <p:guide orient="horz" pos="618"/>
        <p:guide orient="horz" pos="475"/>
        <p:guide orient="horz" pos="421"/>
        <p:guide orient="horz" pos="3742"/>
        <p:guide pos="192"/>
        <p:guide pos="5461"/>
        <p:guide pos="3907"/>
        <p:guide orient="horz" pos="3635"/>
        <p:guide orient="horz" pos="698"/>
        <p:guide orient="horz" pos="4089"/>
        <p:guide orient="horz" pos="671"/>
        <p:guide orient="horz" pos="3803"/>
        <p:guide pos="3892"/>
      </p:guideLst>
    </p:cSldViewPr>
  </p:slideViewPr>
  <p:outlineViewPr>
    <p:cViewPr>
      <p:scale>
        <a:sx n="33" d="100"/>
        <a:sy n="33" d="100"/>
      </p:scale>
      <p:origin x="0" y="2682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1" d="100"/>
          <a:sy n="71" d="100"/>
        </p:scale>
        <p:origin x="-2250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65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143214" y="0"/>
            <a:ext cx="3170265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D4AEF-DBCB-4220-9327-37DCABEE1975}" type="datetimeFigureOut">
              <a:rPr lang="en-GB" smtClean="0"/>
              <a:t>09/09/2016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119602"/>
            <a:ext cx="3170265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143214" y="9119602"/>
            <a:ext cx="3170265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7FF5C-8C81-4CE1-B58B-FC2CD50D21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172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65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143214" y="0"/>
            <a:ext cx="3170265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83506-16B1-4390-9B77-E209EF09AEB0}" type="datetimeFigureOut">
              <a:rPr lang="en-GB" smtClean="0"/>
              <a:t>09/09/2016</a:t>
            </a:fld>
            <a:endParaRPr lang="en-GB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31866" y="4560570"/>
            <a:ext cx="5851471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119602"/>
            <a:ext cx="3170265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143214" y="9119602"/>
            <a:ext cx="3170265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C5A2F-D43D-4443-9750-FFB3CD3ADA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40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5A2F-D43D-4443-9750-FFB3CD3ADA97}" type="slidenum">
              <a:rPr lang="en-GB" smtClean="0"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65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Joachim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E87-22B6-48E5-BA6B-FB8D19E3BA7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8703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Birger</a:t>
            </a:r>
          </a:p>
          <a:p>
            <a:r>
              <a:rPr lang="sv-SE" dirty="0"/>
              <a:t>Animerad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E87-22B6-48E5-BA6B-FB8D19E3BA7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53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982AD-A0B1-4A0B-A38D-477E38872F89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196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Joachim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E87-22B6-48E5-BA6B-FB8D19E3BA7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033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E87-22B6-48E5-BA6B-FB8D19E3BA7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289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E87-22B6-48E5-BA6B-FB8D19E3BA7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2972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Joachim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E87-22B6-48E5-BA6B-FB8D19E3BA7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743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4.wdp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2.wdp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3.wdp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0519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Bildobjekt 10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0"/>
            <a:ext cx="8961440" cy="6721475"/>
          </a:xfrm>
          <a:prstGeom prst="rect">
            <a:avLst/>
          </a:prstGeom>
        </p:spPr>
      </p:pic>
      <p:sp>
        <p:nvSpPr>
          <p:cNvPr id="112" name="Rektangel med rundade hörn på samma sida 111"/>
          <p:cNvSpPr/>
          <p:nvPr userDrawn="1"/>
        </p:nvSpPr>
        <p:spPr>
          <a:xfrm rot="16200000">
            <a:off x="4100749" y="857259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5011020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Kontext</a:t>
            </a:r>
            <a:endParaRPr lang="en-GB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5287412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Datum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4207105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9" y="243191"/>
            <a:ext cx="2641177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16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53656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9525"/>
            <a:ext cx="8961440" cy="6711950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 userDrawn="1"/>
        </p:nvSpPr>
        <p:spPr bwMode="auto">
          <a:xfrm rot="10800000">
            <a:off x="0" y="6326187"/>
            <a:ext cx="8961438" cy="395288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Rektangel med rundade hörn på samma sida 8"/>
          <p:cNvSpPr/>
          <p:nvPr userDrawn="1"/>
        </p:nvSpPr>
        <p:spPr>
          <a:xfrm rot="5400000" flipH="1">
            <a:off x="2899268" y="333878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72000" bIns="36000" rtlCol="0" anchor="ctr" anchorCtr="0"/>
          <a:lstStyle/>
          <a:p>
            <a:pPr lvl="0"/>
            <a:endParaRPr lang="en-GB" sz="20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2605" y="3924951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3086" y="6378008"/>
            <a:ext cx="1286539" cy="280574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 userDrawn="1"/>
        </p:nvCxnSpPr>
        <p:spPr>
          <a:xfrm>
            <a:off x="0" y="6326372"/>
            <a:ext cx="896143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</p:txBody>
      </p:sp>
    </p:spTree>
    <p:extLst>
      <p:ext uri="{BB962C8B-B14F-4D97-AF65-F5344CB8AC3E}">
        <p14:creationId xmlns:p14="http://schemas.microsoft.com/office/powerpoint/2010/main" val="14842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v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84716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objekt 10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" r="1608"/>
          <a:stretch/>
        </p:blipFill>
        <p:spPr>
          <a:xfrm>
            <a:off x="0" y="0"/>
            <a:ext cx="8978901" cy="6318250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 userDrawn="1"/>
        </p:nvSpPr>
        <p:spPr bwMode="auto">
          <a:xfrm rot="10800000">
            <a:off x="0" y="6326187"/>
            <a:ext cx="8961438" cy="395288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Rektangel med rundade hörn på samma sida 8"/>
          <p:cNvSpPr/>
          <p:nvPr userDrawn="1"/>
        </p:nvSpPr>
        <p:spPr>
          <a:xfrm rot="5400000" flipH="1">
            <a:off x="2899268" y="333878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72000" bIns="36000" rtlCol="0" anchor="ctr" anchorCtr="0"/>
          <a:lstStyle/>
          <a:p>
            <a:pPr lvl="0"/>
            <a:endParaRPr lang="en-GB" sz="20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2605" y="3924951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3086" y="6378008"/>
            <a:ext cx="1286539" cy="280574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 userDrawn="1"/>
        </p:nvCxnSpPr>
        <p:spPr>
          <a:xfrm>
            <a:off x="0" y="6326372"/>
            <a:ext cx="896143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82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74097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Bildobjekt 1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r="3080"/>
          <a:stretch/>
        </p:blipFill>
        <p:spPr>
          <a:xfrm flipH="1">
            <a:off x="0" y="0"/>
            <a:ext cx="8961438" cy="6349377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 userDrawn="1"/>
        </p:nvSpPr>
        <p:spPr bwMode="auto">
          <a:xfrm rot="10800000">
            <a:off x="0" y="6326187"/>
            <a:ext cx="8961438" cy="395288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Rektangel med rundade hörn på samma sida 8"/>
          <p:cNvSpPr/>
          <p:nvPr userDrawn="1"/>
        </p:nvSpPr>
        <p:spPr>
          <a:xfrm rot="5400000" flipH="1">
            <a:off x="2899268" y="333878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72000" bIns="36000" rtlCol="0" anchor="ctr" anchorCtr="0"/>
          <a:lstStyle/>
          <a:p>
            <a:pPr lvl="0"/>
            <a:endParaRPr lang="en-GB" sz="20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2605" y="3924951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3086" y="6378008"/>
            <a:ext cx="1286539" cy="280574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 userDrawn="1"/>
        </p:nvCxnSpPr>
        <p:spPr>
          <a:xfrm>
            <a:off x="0" y="6326372"/>
            <a:ext cx="896143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963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amsida 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Bildobjekt 6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9525"/>
            <a:ext cx="8961440" cy="6711950"/>
          </a:xfrm>
          <a:prstGeom prst="rect">
            <a:avLst/>
          </a:prstGeom>
        </p:spPr>
      </p:pic>
      <p:pic>
        <p:nvPicPr>
          <p:cNvPr id="64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9" y="243191"/>
            <a:ext cx="2641177" cy="576000"/>
          </a:xfrm>
          <a:prstGeom prst="rect">
            <a:avLst/>
          </a:prstGeom>
          <a:noFill/>
        </p:spPr>
      </p:pic>
      <p:sp>
        <p:nvSpPr>
          <p:cNvPr id="60" name="Rektangel med rundade hörn på samma sida 59"/>
          <p:cNvSpPr/>
          <p:nvPr userDrawn="1"/>
        </p:nvSpPr>
        <p:spPr>
          <a:xfrm rot="16200000">
            <a:off x="4100749" y="857259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2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8" y="3941633"/>
            <a:ext cx="6602047" cy="1046440"/>
          </a:xfrm>
        </p:spPr>
        <p:txBody>
          <a:bodyPr anchor="ctr" anchorCtr="0">
            <a:noAutofit/>
          </a:bodyPr>
          <a:lstStyle>
            <a:lvl1pPr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65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5007948"/>
            <a:ext cx="6602047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Context</a:t>
            </a:r>
          </a:p>
        </p:txBody>
      </p:sp>
      <p:sp>
        <p:nvSpPr>
          <p:cNvPr id="66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5289950"/>
            <a:ext cx="6615742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58249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1" y="399688"/>
            <a:ext cx="8188870" cy="338554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45C3-36B2-4490-984E-0244BC0137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896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1389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" name="Bildobjekt 1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1"/>
            <a:ext cx="8961439" cy="6721475"/>
          </a:xfrm>
          <a:prstGeom prst="rect">
            <a:avLst/>
          </a:prstGeom>
        </p:spPr>
      </p:pic>
      <p:sp>
        <p:nvSpPr>
          <p:cNvPr id="114" name="Rektangel med rundade hörn på samma sida 113"/>
          <p:cNvSpPr/>
          <p:nvPr userDrawn="1"/>
        </p:nvSpPr>
        <p:spPr>
          <a:xfrm rot="16200000">
            <a:off x="4100750" y="-813387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2530639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3368422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Kontext</a:t>
            </a:r>
            <a:endParaRPr lang="en-GB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3644814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Datum</a:t>
            </a:r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9" y="243191"/>
            <a:ext cx="2641177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926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8842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Bildobjekt 109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1" r="5222"/>
          <a:stretch/>
        </p:blipFill>
        <p:spPr>
          <a:xfrm>
            <a:off x="0" y="0"/>
            <a:ext cx="8961438" cy="6721475"/>
          </a:xfrm>
          <a:prstGeom prst="rect">
            <a:avLst/>
          </a:prstGeom>
        </p:spPr>
      </p:pic>
      <p:sp>
        <p:nvSpPr>
          <p:cNvPr id="112" name="Rektangel med rundade hörn på samma sida 111"/>
          <p:cNvSpPr/>
          <p:nvPr userDrawn="1"/>
        </p:nvSpPr>
        <p:spPr>
          <a:xfrm rot="16200000">
            <a:off x="4100749" y="1138734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4494983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5332766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Kontext</a:t>
            </a:r>
            <a:endParaRPr lang="en-GB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5609158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Datum</a:t>
            </a:r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9" y="243191"/>
            <a:ext cx="2641177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12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33554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3614415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4528401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Kontext</a:t>
            </a:r>
            <a:endParaRPr lang="en-GB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4804793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Datum</a:t>
            </a:r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9" y="243191"/>
            <a:ext cx="2641177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799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7388"/>
            <a:ext cx="8374608" cy="318686"/>
          </a:xfr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3477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3477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1"/>
            </p:custDataLst>
          </p:nvPr>
        </p:nvSpPr>
        <p:spPr>
          <a:xfrm>
            <a:off x="293361" y="783241"/>
            <a:ext cx="8375977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00" i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770563"/>
            <a:ext cx="8375650" cy="500062"/>
          </a:xfrm>
        </p:spPr>
        <p:txBody>
          <a:bodyPr anchor="b" anchorCtr="0"/>
          <a:lstStyle>
            <a:lvl1pPr marL="615950" indent="-615950" defTabSz="627063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Not: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xxxxxx</a:t>
            </a:r>
            <a:endParaRPr lang="en-GB" sz="1000" dirty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Källa</a:t>
            </a:r>
            <a:r>
              <a:rPr lang="en-GB" sz="1000" dirty="0">
                <a:ea typeface="Verdana" pitchFamily="34" charset="0"/>
                <a:cs typeface="Verdana" pitchFamily="34" charset="0"/>
              </a:rPr>
              <a:t>: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xxxx</a:t>
            </a:r>
            <a:endParaRPr lang="en-GB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0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3688" y="416847"/>
            <a:ext cx="5764876" cy="318686"/>
          </a:xfr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47539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8331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9"/>
          </p:nvPr>
        </p:nvSpPr>
        <p:spPr>
          <a:xfrm>
            <a:off x="6172200" y="0"/>
            <a:ext cx="2789237" cy="6316653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/>
            <p:custDataLst>
              <p:tags r:id="rId1"/>
            </p:custDataLst>
          </p:nvPr>
        </p:nvSpPr>
        <p:spPr>
          <a:xfrm>
            <a:off x="293361" y="783301"/>
            <a:ext cx="5764539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00" i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770563"/>
            <a:ext cx="5781797" cy="500062"/>
          </a:xfrm>
        </p:spPr>
        <p:txBody>
          <a:bodyPr anchor="b" anchorCtr="0"/>
          <a:lstStyle>
            <a:lvl1pPr marL="615950" indent="-615950" defTabSz="627063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Not: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xxxxxx</a:t>
            </a:r>
            <a:endParaRPr lang="en-GB" sz="1000" dirty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Källa</a:t>
            </a:r>
            <a:r>
              <a:rPr lang="en-GB" sz="1000" dirty="0">
                <a:ea typeface="Verdana" pitchFamily="34" charset="0"/>
                <a:cs typeface="Verdana" pitchFamily="34" charset="0"/>
              </a:rPr>
              <a:t>: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xxxx</a:t>
            </a:r>
            <a:endParaRPr lang="en-GB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6847"/>
            <a:ext cx="5907633" cy="318686"/>
          </a:xfr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1654299"/>
          </a:xfrm>
        </p:spPr>
        <p:txBody>
          <a:bodyPr>
            <a:sp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defRPr sz="2000"/>
            </a:lvl3pPr>
            <a:lvl4pPr>
              <a:spcAft>
                <a:spcPts val="0"/>
              </a:spcAft>
              <a:defRPr sz="2000"/>
            </a:lvl4pPr>
            <a:lvl5pPr>
              <a:spcAft>
                <a:spcPts val="0"/>
              </a:spcAft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CONFIDENTIAL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07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8631" y="5305073"/>
            <a:ext cx="4952199" cy="108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  <a:p>
            <a:endParaRPr lang="en-GB" dirty="0"/>
          </a:p>
        </p:txBody>
      </p:sp>
      <p:sp>
        <p:nvSpPr>
          <p:cNvPr id="6" name="Rektangel med rundade hörn på samma sida 5"/>
          <p:cNvSpPr/>
          <p:nvPr userDrawn="1"/>
        </p:nvSpPr>
        <p:spPr>
          <a:xfrm rot="5400000" flipH="1">
            <a:off x="2899268" y="333878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72000" bIns="36000" rtlCol="0" anchor="ctr" anchorCtr="0"/>
          <a:lstStyle/>
          <a:p>
            <a:pPr lvl="0"/>
            <a:endParaRPr lang="en-GB" sz="20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2605" y="3924951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039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5509237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BottomBar"/>
          <p:cNvSpPr>
            <a:spLocks noChangeArrowheads="1"/>
          </p:cNvSpPr>
          <p:nvPr userDrawn="1"/>
        </p:nvSpPr>
        <p:spPr bwMode="auto">
          <a:xfrm rot="10800000">
            <a:off x="0" y="6326187"/>
            <a:ext cx="8961438" cy="395288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0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3086" y="6378008"/>
            <a:ext cx="1286539" cy="280574"/>
          </a:xfrm>
          <a:prstGeom prst="rect">
            <a:avLst/>
          </a:prstGeom>
          <a:noFill/>
        </p:spPr>
      </p:pic>
      <p:cxnSp>
        <p:nvCxnSpPr>
          <p:cNvPr id="14" name="Rak 13"/>
          <p:cNvCxnSpPr/>
          <p:nvPr userDrawn="1"/>
        </p:nvCxnSpPr>
        <p:spPr>
          <a:xfrm>
            <a:off x="0" y="6326372"/>
            <a:ext cx="896143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294730" y="426063"/>
            <a:ext cx="5902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2400"/>
              </a:lnSpc>
            </a:pPr>
            <a:r>
              <a:rPr lang="en-GB" dirty="0"/>
              <a:t>Click to edit Master title style</a:t>
            </a:r>
          </a:p>
        </p:txBody>
      </p: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351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4730" y="1098550"/>
            <a:ext cx="8374608" cy="167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351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4" r:id="rId2"/>
    <p:sldLayoutId id="2147483725" r:id="rId3"/>
    <p:sldLayoutId id="2147483726" r:id="rId4"/>
    <p:sldLayoutId id="2147483707" r:id="rId5"/>
    <p:sldLayoutId id="2147483721" r:id="rId6"/>
    <p:sldLayoutId id="2147483723" r:id="rId7"/>
    <p:sldLayoutId id="2147483705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hf hd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defRPr lang="en-US" sz="2200" b="1" dirty="0" smtClean="0">
          <a:solidFill>
            <a:schemeClr val="tx1"/>
          </a:solidFill>
          <a:latin typeface="Georgia" pitchFamily="18" charset="0"/>
          <a:ea typeface="+mj-ea"/>
          <a:cs typeface="Georgia" pitchFamily="18" charset="0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ts val="30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Calibri" pitchFamily="34" charset="0"/>
        </a:defRPr>
      </a:lvl1pPr>
      <a:lvl2pPr marL="193655" indent="-192067" algn="l" defTabSz="895255" rtl="0" eaLnBrk="1" fontAlgn="base" hangingPunct="1">
        <a:spcBef>
          <a:spcPct val="0"/>
        </a:spcBef>
        <a:spcAft>
          <a:spcPts val="300"/>
        </a:spcAft>
        <a:buClr>
          <a:schemeClr val="accent4"/>
        </a:buClr>
        <a:buChar char="•"/>
        <a:defRPr sz="1600">
          <a:solidFill>
            <a:schemeClr val="tx1"/>
          </a:solidFill>
          <a:latin typeface="+mn-lt"/>
          <a:cs typeface="Calibri" pitchFamily="34" charset="0"/>
        </a:defRPr>
      </a:lvl2pPr>
      <a:lvl3pPr marL="361950" indent="-180975" algn="l" defTabSz="895255" rtl="0" eaLnBrk="1" fontAlgn="base" hangingPunct="1">
        <a:spcBef>
          <a:spcPct val="0"/>
        </a:spcBef>
        <a:spcAft>
          <a:spcPts val="300"/>
        </a:spcAft>
        <a:buClr>
          <a:schemeClr val="accent4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Calibri" pitchFamily="34" charset="0"/>
        </a:defRPr>
      </a:lvl3pPr>
      <a:lvl4pPr marL="534988" indent="-173038" algn="l" defTabSz="895255" rtl="0" eaLnBrk="1" fontAlgn="base" hangingPunct="1">
        <a:spcBef>
          <a:spcPct val="0"/>
        </a:spcBef>
        <a:spcAft>
          <a:spcPts val="300"/>
        </a:spcAft>
        <a:buClr>
          <a:schemeClr val="accent4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cs typeface="Calibri" pitchFamily="34" charset="0"/>
        </a:defRPr>
      </a:lvl4pPr>
      <a:lvl5pPr marL="715963" indent="-180975" algn="l" defTabSz="895255" rtl="0" eaLnBrk="1" fontAlgn="base" hangingPunct="1">
        <a:spcBef>
          <a:spcPct val="0"/>
        </a:spcBef>
        <a:spcAft>
          <a:spcPts val="300"/>
        </a:spcAft>
        <a:buClr>
          <a:schemeClr val="accent4"/>
        </a:buClr>
        <a:buFont typeface="Arial" charset="0"/>
        <a:buChar char="-"/>
        <a:defRPr sz="1600">
          <a:solidFill>
            <a:schemeClr val="tx1"/>
          </a:solidFill>
          <a:latin typeface="+mn-lt"/>
          <a:cs typeface="Calibri" pitchFamily="34" charset="0"/>
        </a:defRPr>
      </a:lvl5pPr>
      <a:lvl6pPr marL="1203197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60349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17501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574652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jpeg"/><Relationship Id="rId2" Type="http://schemas.openxmlformats.org/officeDocument/2006/relationships/tags" Target="../tags/tag3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jpeg"/><Relationship Id="rId2" Type="http://schemas.openxmlformats.org/officeDocument/2006/relationships/tags" Target="../tags/tag3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arin.hogsander@health-navigator.co.u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notesSlide" Target="../notesSlides/notesSlide3.xml"/><Relationship Id="rId3" Type="http://schemas.openxmlformats.org/officeDocument/2006/relationships/tags" Target="../tags/tag16.xml"/><Relationship Id="rId21" Type="http://schemas.openxmlformats.org/officeDocument/2006/relationships/image" Target="../media/image14.emf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slideLayout" Target="../slideLayouts/slideLayout5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image" Target="../media/image12.emf"/><Relationship Id="rId1" Type="http://schemas.openxmlformats.org/officeDocument/2006/relationships/vmlDrawing" Target="../drawings/vmlDrawing10.v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13.emf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oleObject" Target="../embeddings/oleObject11.bin"/><Relationship Id="rId10" Type="http://schemas.openxmlformats.org/officeDocument/2006/relationships/tags" Target="../tags/tag23.xml"/><Relationship Id="rId19" Type="http://schemas.openxmlformats.org/officeDocument/2006/relationships/oleObject" Target="../embeddings/oleObject10.bin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7.jpeg"/><Relationship Id="rId2" Type="http://schemas.openxmlformats.org/officeDocument/2006/relationships/tags" Target="../tags/tag3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jpeg"/><Relationship Id="rId2" Type="http://schemas.openxmlformats.org/officeDocument/2006/relationships/tags" Target="../tags/tag3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tags" Target="../tags/tag3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jpeg"/><Relationship Id="rId2" Type="http://schemas.openxmlformats.org/officeDocument/2006/relationships/tags" Target="../tags/tag3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e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Proactive Health Coaching – </a:t>
            </a:r>
            <a:br>
              <a:rPr lang="en-GB" dirty="0"/>
            </a:br>
            <a:r>
              <a:rPr lang="en-GB" dirty="0"/>
              <a:t>Risk assessment and metrics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0"/>
          </p:nvPr>
        </p:nvSpPr>
        <p:spPr>
          <a:xfrm>
            <a:off x="1703613" y="5289950"/>
            <a:ext cx="6615742" cy="215444"/>
          </a:xfrm>
        </p:spPr>
        <p:txBody>
          <a:bodyPr/>
          <a:lstStyle/>
          <a:p>
            <a:r>
              <a:rPr lang="en-GB" dirty="0"/>
              <a:t>September 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3465714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7" y="1755"/>
          <a:ext cx="1555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think-cell Slide" r:id="rId5" imgW="338" imgH="338" progId="TCLayout.ActiveDocument.1">
                  <p:embed/>
                </p:oleObj>
              </mc:Choice>
              <mc:Fallback>
                <p:oleObj name="think-cell Slide" r:id="rId5" imgW="338" imgH="33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755"/>
                        <a:ext cx="1555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"/>
          <a:stretch/>
        </p:blipFill>
        <p:spPr>
          <a:xfrm flipV="1">
            <a:off x="0" y="4897543"/>
            <a:ext cx="8952117" cy="1899796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"/>
            <a:ext cx="8952117" cy="4913087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199295" y="3643018"/>
            <a:ext cx="6562848" cy="1981362"/>
          </a:xfrm>
          <a:prstGeom prst="rect">
            <a:avLst/>
          </a:pr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568"/>
          </a:p>
        </p:txBody>
      </p:sp>
      <p:sp>
        <p:nvSpPr>
          <p:cNvPr id="5" name="TextBox 4"/>
          <p:cNvSpPr txBox="1"/>
          <p:nvPr/>
        </p:nvSpPr>
        <p:spPr>
          <a:xfrm>
            <a:off x="1335315" y="3723255"/>
            <a:ext cx="6331578" cy="1843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744" b="1" dirty="0">
                <a:solidFill>
                  <a:schemeClr val="bg1"/>
                </a:solidFill>
              </a:rPr>
              <a:t>Consider question 3:</a:t>
            </a:r>
            <a:endParaRPr lang="sv-SE" sz="2744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744" dirty="0">
                <a:solidFill>
                  <a:schemeClr val="bg1"/>
                </a:solidFill>
              </a:rPr>
              <a:t>How do you measure and fine-tune internal, external and system metrics to reach success as smoothly as possible? </a:t>
            </a:r>
          </a:p>
        </p:txBody>
      </p:sp>
    </p:spTree>
    <p:extLst>
      <p:ext uri="{BB962C8B-B14F-4D97-AF65-F5344CB8AC3E}">
        <p14:creationId xmlns:p14="http://schemas.microsoft.com/office/powerpoint/2010/main" val="186141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7" y="1755"/>
          <a:ext cx="1555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5" name="think-cell Slide" r:id="rId5" imgW="338" imgH="338" progId="TCLayout.ActiveDocument.1">
                  <p:embed/>
                </p:oleObj>
              </mc:Choice>
              <mc:Fallback>
                <p:oleObj name="think-cell Slide" r:id="rId5" imgW="338" imgH="33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755"/>
                        <a:ext cx="1555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"/>
          <a:stretch/>
        </p:blipFill>
        <p:spPr>
          <a:xfrm flipV="1">
            <a:off x="0" y="4897543"/>
            <a:ext cx="8952117" cy="1899796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28" y="-15544"/>
            <a:ext cx="8952117" cy="4913087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199295" y="3643017"/>
            <a:ext cx="6562848" cy="2403657"/>
          </a:xfrm>
          <a:prstGeom prst="rect">
            <a:avLst/>
          </a:pr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568"/>
          </a:p>
        </p:txBody>
      </p:sp>
      <p:sp>
        <p:nvSpPr>
          <p:cNvPr id="5" name="TextBox 4"/>
          <p:cNvSpPr txBox="1"/>
          <p:nvPr/>
        </p:nvSpPr>
        <p:spPr>
          <a:xfrm>
            <a:off x="1446195" y="3781311"/>
            <a:ext cx="6220697" cy="2265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744" b="1" dirty="0">
                <a:solidFill>
                  <a:schemeClr val="bg1"/>
                </a:solidFill>
              </a:rPr>
              <a:t>Discuss in pairs for 5 minutes</a:t>
            </a:r>
            <a:endParaRPr lang="sv-SE" sz="2744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744" dirty="0">
                <a:solidFill>
                  <a:schemeClr val="bg1"/>
                </a:solidFill>
              </a:rPr>
              <a:t>What have you learnt from the case study of Proactive Health Coaching? What can you take with you to your local health economy?</a:t>
            </a:r>
          </a:p>
        </p:txBody>
      </p:sp>
    </p:spTree>
    <p:extLst>
      <p:ext uri="{BB962C8B-B14F-4D97-AF65-F5344CB8AC3E}">
        <p14:creationId xmlns:p14="http://schemas.microsoft.com/office/powerpoint/2010/main" val="4023075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61388" y="6453188"/>
            <a:ext cx="400050" cy="177800"/>
          </a:xfrm>
        </p:spPr>
        <p:txBody>
          <a:bodyPr/>
          <a:lstStyle/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11</a:t>
            </a:fld>
            <a:r>
              <a:rPr lang="en-GB"/>
              <a:t> </a:t>
            </a:r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051180" y="2558727"/>
            <a:ext cx="4859079" cy="1157442"/>
          </a:xfrm>
          <a:prstGeom prst="rect">
            <a:avLst/>
          </a:prstGeom>
        </p:spPr>
        <p:txBody>
          <a:bodyPr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US" sz="8000" kern="0" dirty="0"/>
              <a:t>Thank you!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507" y="6492341"/>
            <a:ext cx="25387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+mn-lt"/>
              </a:rPr>
              <a:t>Karin.hogsander@health-navigator.co.uk</a:t>
            </a:r>
          </a:p>
        </p:txBody>
      </p:sp>
    </p:spTree>
    <p:extLst>
      <p:ext uri="{BB962C8B-B14F-4D97-AF65-F5344CB8AC3E}">
        <p14:creationId xmlns:p14="http://schemas.microsoft.com/office/powerpoint/2010/main" val="32179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427756"/>
            <a:ext cx="5907633" cy="307777"/>
          </a:xfrm>
        </p:spPr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3415" y="1183219"/>
            <a:ext cx="8374608" cy="3631763"/>
          </a:xfrm>
        </p:spPr>
        <p:txBody>
          <a:bodyPr/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Health Navigator is an organisation focused on innovative behavioural interventions and offers a Proactive Health Coaching (PHC) service for patients with frequent non-elective admissions and A&amp;E attendances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This material has been developed with the aim of increasing the understanding of PHC, and to give some background to the intervention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This material should be regarded as </a:t>
            </a:r>
            <a:r>
              <a:rPr lang="en-GB" sz="1600" b="1" u="sng" dirty="0"/>
              <a:t>preliminary and confidential</a:t>
            </a:r>
            <a:r>
              <a:rPr lang="en-GB" sz="1600" dirty="0"/>
              <a:t>, and is </a:t>
            </a:r>
            <a:r>
              <a:rPr lang="en-US" sz="1600" dirty="0"/>
              <a:t>only complete together with the relevant verbal presentation. This material should </a:t>
            </a:r>
            <a:r>
              <a:rPr lang="en-GB" sz="1600" dirty="0"/>
              <a:t>therefore not be distributed without prior agreement.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For more information about this material and PHC please contact Karin Hogsander (Interim Managing Director) at </a:t>
            </a:r>
            <a:r>
              <a:rPr lang="en-GB" sz="1600" dirty="0">
                <a:hlinkClick r:id="rId2"/>
              </a:rPr>
              <a:t>karin.hogsander@health-navigator.co.uk</a:t>
            </a:r>
            <a:endParaRPr lang="en-GB" sz="16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1</a:t>
            </a:fld>
            <a:r>
              <a:rPr lang="en-GB"/>
              <a:t> 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3534" y="6450595"/>
            <a:ext cx="3959860" cy="196831"/>
          </a:xfrm>
        </p:spPr>
        <p:txBody>
          <a:bodyPr/>
          <a:lstStyle/>
          <a:p>
            <a:r>
              <a:rPr lang="en-US" dirty="0"/>
              <a:t>CONFIDENTIAL –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0805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5284884"/>
              </p:ext>
            </p:extLst>
          </p:nvPr>
        </p:nvGraphicFramePr>
        <p:xfrm>
          <a:off x="1557" y="1755"/>
          <a:ext cx="1555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3" name="think-cell Slide" r:id="rId5" imgW="338" imgH="338" progId="TCLayout.ActiveDocument.1">
                  <p:embed/>
                </p:oleObj>
              </mc:Choice>
              <mc:Fallback>
                <p:oleObj name="think-cell Slide" r:id="rId5" imgW="338" imgH="33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755"/>
                        <a:ext cx="1555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"/>
          <a:stretch/>
        </p:blipFill>
        <p:spPr>
          <a:xfrm flipV="1">
            <a:off x="0" y="4897543"/>
            <a:ext cx="8952117" cy="1899796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"/>
            <a:ext cx="8952117" cy="4913087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199295" y="3643018"/>
            <a:ext cx="6562848" cy="1783092"/>
          </a:xfrm>
          <a:prstGeom prst="rect">
            <a:avLst/>
          </a:pr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568"/>
          </a:p>
        </p:txBody>
      </p:sp>
      <p:sp>
        <p:nvSpPr>
          <p:cNvPr id="5" name="TextBox 4"/>
          <p:cNvSpPr txBox="1"/>
          <p:nvPr/>
        </p:nvSpPr>
        <p:spPr>
          <a:xfrm>
            <a:off x="1446195" y="3781311"/>
            <a:ext cx="6220697" cy="1420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744" b="1" dirty="0">
                <a:solidFill>
                  <a:schemeClr val="bg1"/>
                </a:solidFill>
              </a:rPr>
              <a:t>Discuss in pairs for 5 minutes</a:t>
            </a:r>
            <a:endParaRPr lang="sv-SE" sz="2744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744" dirty="0">
                <a:solidFill>
                  <a:schemeClr val="bg1"/>
                </a:solidFill>
              </a:rPr>
              <a:t>What is your experience of health coaching, risk assessment and metrics?</a:t>
            </a:r>
          </a:p>
        </p:txBody>
      </p:sp>
    </p:spTree>
    <p:extLst>
      <p:ext uri="{BB962C8B-B14F-4D97-AF65-F5344CB8AC3E}">
        <p14:creationId xmlns:p14="http://schemas.microsoft.com/office/powerpoint/2010/main" val="275993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0442625"/>
              </p:ext>
            </p:extLst>
          </p:nvPr>
        </p:nvGraphicFramePr>
        <p:xfrm>
          <a:off x="1854" y="17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think-cell Slide" r:id="rId19" imgW="360" imgH="360" progId="TCLayout.ActiveDocument.1">
                  <p:embed/>
                </p:oleObj>
              </mc:Choice>
              <mc:Fallback>
                <p:oleObj name="think-cell Slide" r:id="rId19" imgW="360" imgH="36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54" y="17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 hidden="1"/>
          <p:cNvSpPr/>
          <p:nvPr>
            <p:custDataLst>
              <p:tags r:id="rId3"/>
            </p:custDataLst>
          </p:nvPr>
        </p:nvSpPr>
        <p:spPr bwMode="auto">
          <a:xfrm>
            <a:off x="265" y="199"/>
            <a:ext cx="158740" cy="1587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028" y="762880"/>
            <a:ext cx="2634756" cy="5265700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63287" y="762880"/>
            <a:ext cx="2634756" cy="5265700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4428" y="762880"/>
            <a:ext cx="2634756" cy="5265700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46083"/>
            <a:ext cx="8374608" cy="318686"/>
          </a:xfrm>
        </p:spPr>
        <p:txBody>
          <a:bodyPr anchor="t">
            <a:noAutofit/>
          </a:bodyPr>
          <a:lstStyle/>
          <a:p>
            <a:r>
              <a:rPr lang="en-US" dirty="0"/>
              <a:t>Proactive Health Coaching (PHC) seeks to </a:t>
            </a:r>
            <a:r>
              <a:rPr lang="en-US" dirty="0" err="1"/>
              <a:t>minimise</a:t>
            </a:r>
            <a:r>
              <a:rPr lang="en-US" dirty="0"/>
              <a:t> avoidable care consumption and improve quality of life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AE45C3-36B2-4490-984E-0244BC013741}" type="slidenum">
              <a:rPr lang="sv-SE" smtClean="0"/>
              <a:t>3</a:t>
            </a:fld>
            <a:endParaRPr lang="sv-SE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– NOT FOR DISTRIBUTION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>
                <a:ea typeface="Verdana" pitchFamily="34" charset="0"/>
                <a:cs typeface="Verdana" pitchFamily="34" charset="0"/>
              </a:rPr>
              <a:t>	Source:	Swedish health care database VAL; </a:t>
            </a:r>
            <a:r>
              <a:rPr lang="nb-NO" dirty="0">
                <a:ea typeface="Verdana" pitchFamily="34" charset="0"/>
                <a:cs typeface="Verdana" pitchFamily="34" charset="0"/>
              </a:rPr>
              <a:t>Health Navigator</a:t>
            </a:r>
            <a:endParaRPr lang="sv-SE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39090" y="823324"/>
            <a:ext cx="2491593" cy="84538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1" kern="0" dirty="0">
                <a:solidFill>
                  <a:schemeClr val="accent4"/>
                </a:solidFill>
                <a:latin typeface="Calibri" panose="020F0502020204030204" pitchFamily="34" charset="0"/>
              </a:rPr>
              <a:t>Care consumption is highly concentrated to a small number of individuals</a:t>
            </a:r>
            <a:endParaRPr lang="en-US" sz="1800" kern="0" dirty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endParaRPr lang="en-US" sz="1599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293338" y="823324"/>
            <a:ext cx="2492228" cy="84538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1" kern="0" dirty="0">
                <a:solidFill>
                  <a:schemeClr val="accent4"/>
                </a:solidFill>
                <a:latin typeface="Calibri" panose="020F0502020204030204" pitchFamily="34" charset="0"/>
              </a:rPr>
              <a:t>The most resource heavy group is dynamic</a:t>
            </a:r>
            <a:endParaRPr lang="en-US" sz="1800" kern="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3311946" y="4294486"/>
            <a:ext cx="2509809" cy="136396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</a:rPr>
              <a:t>Only 20% of patients are part of the most resource- heavy group for two consecutive years</a:t>
            </a:r>
          </a:p>
          <a:p>
            <a:pPr lvl="1"/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</a:rPr>
              <a:t>Complex group, no specific diagnosis</a:t>
            </a:r>
          </a:p>
        </p:txBody>
      </p:sp>
      <p:sp>
        <p:nvSpPr>
          <p:cNvPr id="149" name="Text Placeholder 2"/>
          <p:cNvSpPr txBox="1">
            <a:spLocks/>
          </p:cNvSpPr>
          <p:nvPr/>
        </p:nvSpPr>
        <p:spPr>
          <a:xfrm>
            <a:off x="462191" y="4294486"/>
            <a:ext cx="2362821" cy="110716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>
                <a:latin typeface="Calibri" panose="020F0502020204030204" pitchFamily="34" charset="0"/>
              </a:rPr>
              <a:t>1% of the population account for 30% of care consumption</a:t>
            </a:r>
          </a:p>
          <a:p>
            <a:pPr lvl="1"/>
            <a:r>
              <a:rPr lang="en-US" kern="0" dirty="0">
                <a:latin typeface="Calibri" panose="020F0502020204030204" pitchFamily="34" charset="0"/>
              </a:rPr>
              <a:t>10% of the population account for 80% of care consumption</a:t>
            </a:r>
          </a:p>
        </p:txBody>
      </p:sp>
      <p:cxnSp>
        <p:nvCxnSpPr>
          <p:cNvPr id="151" name="Straight Connector 150"/>
          <p:cNvCxnSpPr/>
          <p:nvPr/>
        </p:nvCxnSpPr>
        <p:spPr>
          <a:xfrm>
            <a:off x="439090" y="1968776"/>
            <a:ext cx="2362822" cy="0"/>
          </a:xfrm>
          <a:prstGeom prst="line">
            <a:avLst/>
          </a:prstGeom>
          <a:ln>
            <a:solidFill>
              <a:srgbClr val="2D6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293338" y="1968776"/>
            <a:ext cx="2412214" cy="0"/>
          </a:xfrm>
          <a:prstGeom prst="line">
            <a:avLst/>
          </a:prstGeom>
          <a:ln>
            <a:solidFill>
              <a:srgbClr val="2D6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6120898" y="1968776"/>
            <a:ext cx="2451675" cy="0"/>
          </a:xfrm>
          <a:prstGeom prst="line">
            <a:avLst/>
          </a:prstGeom>
          <a:ln>
            <a:solidFill>
              <a:srgbClr val="2D6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 Placeholder 2"/>
          <p:cNvSpPr txBox="1">
            <a:spLocks/>
          </p:cNvSpPr>
          <p:nvPr/>
        </p:nvSpPr>
        <p:spPr>
          <a:xfrm>
            <a:off x="630524" y="3904196"/>
            <a:ext cx="2086717" cy="21811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4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Number of individuals</a:t>
            </a:r>
          </a:p>
        </p:txBody>
      </p:sp>
      <p:sp>
        <p:nvSpPr>
          <p:cNvPr id="193" name="Text Placeholder 2"/>
          <p:cNvSpPr txBox="1">
            <a:spLocks/>
          </p:cNvSpPr>
          <p:nvPr/>
        </p:nvSpPr>
        <p:spPr>
          <a:xfrm>
            <a:off x="421014" y="2091853"/>
            <a:ext cx="577185" cy="15867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Cost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1" y="2206535"/>
            <a:ext cx="2600020" cy="179321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341282" y="2115104"/>
            <a:ext cx="2128101" cy="2024003"/>
            <a:chOff x="528744" y="1384494"/>
            <a:chExt cx="3812309" cy="362582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960" r="10580"/>
            <a:stretch/>
          </p:blipFill>
          <p:spPr>
            <a:xfrm>
              <a:off x="596669" y="1891514"/>
              <a:ext cx="3744384" cy="2497618"/>
            </a:xfrm>
            <a:prstGeom prst="rect">
              <a:avLst/>
            </a:prstGeom>
          </p:spPr>
        </p:pic>
        <p:sp>
          <p:nvSpPr>
            <p:cNvPr id="32" name="TextBox 46"/>
            <p:cNvSpPr txBox="1">
              <a:spLocks noChangeArrowheads="1"/>
            </p:cNvSpPr>
            <p:nvPr/>
          </p:nvSpPr>
          <p:spPr bwMode="auto">
            <a:xfrm>
              <a:off x="528744" y="1384494"/>
              <a:ext cx="3763160" cy="403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GB" sz="1400" b="1" dirty="0">
                  <a:latin typeface="+mn-lt"/>
                </a:rPr>
                <a:t>Healthcare cost per patient</a:t>
              </a:r>
              <a:endParaRPr lang="en-GB" sz="1400" dirty="0">
                <a:latin typeface="+mn-lt"/>
              </a:endParaRPr>
            </a:p>
          </p:txBody>
        </p:sp>
        <p:sp>
          <p:nvSpPr>
            <p:cNvPr id="41" name="TextBox 46"/>
            <p:cNvSpPr txBox="1">
              <a:spLocks noChangeArrowheads="1"/>
            </p:cNvSpPr>
            <p:nvPr/>
          </p:nvSpPr>
          <p:spPr bwMode="auto">
            <a:xfrm>
              <a:off x="3940828" y="4708984"/>
              <a:ext cx="388296" cy="30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GB" sz="1400" b="1" dirty="0">
                  <a:latin typeface="+mn-lt"/>
                </a:rPr>
                <a:t>Time</a:t>
              </a:r>
              <a:endParaRPr lang="en-GB" sz="1400" dirty="0">
                <a:latin typeface="+mn-lt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1435102" y="3217895"/>
              <a:ext cx="2905951" cy="1140293"/>
            </a:xfrm>
            <a:custGeom>
              <a:avLst/>
              <a:gdLst>
                <a:gd name="connsiteX0" fmla="*/ 0 w 3149600"/>
                <a:gd name="connsiteY0" fmla="*/ 824788 h 1163454"/>
                <a:gd name="connsiteX1" fmla="*/ 643467 w 3149600"/>
                <a:gd name="connsiteY1" fmla="*/ 699 h 1163454"/>
                <a:gd name="connsiteX2" fmla="*/ 1309511 w 3149600"/>
                <a:gd name="connsiteY2" fmla="*/ 689321 h 1163454"/>
                <a:gd name="connsiteX3" fmla="*/ 2144889 w 3149600"/>
                <a:gd name="connsiteY3" fmla="*/ 1084432 h 1163454"/>
                <a:gd name="connsiteX4" fmla="*/ 3149600 w 3149600"/>
                <a:gd name="connsiteY4" fmla="*/ 1163454 h 116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600" h="1163454">
                  <a:moveTo>
                    <a:pt x="0" y="824788"/>
                  </a:moveTo>
                  <a:cubicBezTo>
                    <a:pt x="212607" y="424032"/>
                    <a:pt x="425215" y="23277"/>
                    <a:pt x="643467" y="699"/>
                  </a:cubicBezTo>
                  <a:cubicBezTo>
                    <a:pt x="861719" y="-21879"/>
                    <a:pt x="1059274" y="508699"/>
                    <a:pt x="1309511" y="689321"/>
                  </a:cubicBezTo>
                  <a:cubicBezTo>
                    <a:pt x="1559748" y="869943"/>
                    <a:pt x="1838208" y="1005410"/>
                    <a:pt x="2144889" y="1084432"/>
                  </a:cubicBezTo>
                  <a:cubicBezTo>
                    <a:pt x="2451571" y="1163454"/>
                    <a:pt x="2800585" y="1163454"/>
                    <a:pt x="3149600" y="1163454"/>
                  </a:cubicBezTo>
                </a:path>
              </a:pathLst>
            </a:custGeom>
            <a:noFill/>
            <a:ln w="5715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5533" tIns="42766" rIns="85533" bIns="42766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895425"/>
              <a:endParaRPr lang="sv-SE" sz="1700" dirty="0">
                <a:latin typeface="+mn-lt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V="1">
            <a:off x="6379199" y="2360662"/>
            <a:ext cx="0" cy="1543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79199" y="3904196"/>
            <a:ext cx="22899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"/>
          <p:cNvSpPr txBox="1">
            <a:spLocks/>
          </p:cNvSpPr>
          <p:nvPr/>
        </p:nvSpPr>
        <p:spPr>
          <a:xfrm>
            <a:off x="6120898" y="823324"/>
            <a:ext cx="2492228" cy="84538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1" kern="0" dirty="0">
                <a:solidFill>
                  <a:schemeClr val="accent4"/>
                </a:solidFill>
                <a:latin typeface="Calibri" panose="020F0502020204030204" pitchFamily="34" charset="0"/>
              </a:rPr>
              <a:t>Support of health coach prevents high need for healthcare</a:t>
            </a:r>
            <a:endParaRPr lang="en-US" sz="1800" kern="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6120898" y="4294486"/>
            <a:ext cx="2509809" cy="136396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</a:rPr>
              <a:t>Risk prediction model identifies patients before they become part of the 1%-group</a:t>
            </a:r>
          </a:p>
          <a:p>
            <a:pPr lvl="1"/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</a:rPr>
              <a:t>Support ends when need has decreased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7520575" y="2460589"/>
            <a:ext cx="7945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latin typeface="+mn-lt"/>
              </a:rPr>
              <a:t>w/o coaching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7353661" y="3512877"/>
            <a:ext cx="7945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latin typeface="+mn-lt"/>
              </a:rPr>
              <a:t>w/</a:t>
            </a:r>
          </a:p>
          <a:p>
            <a:r>
              <a:rPr lang="en-GB" sz="1200" dirty="0">
                <a:latin typeface="+mn-lt"/>
              </a:rPr>
              <a:t> coaching</a:t>
            </a:r>
          </a:p>
        </p:txBody>
      </p:sp>
      <p:cxnSp>
        <p:nvCxnSpPr>
          <p:cNvPr id="35" name="Straight Connector 34"/>
          <p:cNvCxnSpPr/>
          <p:nvPr>
            <p:custDataLst>
              <p:tags r:id="rId4"/>
            </p:custDataLst>
          </p:nvPr>
        </p:nvCxnSpPr>
        <p:spPr bwMode="auto">
          <a:xfrm>
            <a:off x="4068763" y="2338388"/>
            <a:ext cx="388938" cy="1173163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kt 8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54462822"/>
              </p:ext>
            </p:extLst>
          </p:nvPr>
        </p:nvGraphicFramePr>
        <p:xfrm>
          <a:off x="3276600" y="2209799"/>
          <a:ext cx="1958296" cy="1699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Chart" r:id="rId23" imgW="1958296" imgH="1699060" progId="MSGraph.Chart.8">
                  <p:embed followColorScheme="full"/>
                </p:oleObj>
              </mc:Choice>
              <mc:Fallback>
                <p:oleObj name="Chart" r:id="rId23" imgW="1958296" imgH="1699060" progId="MSGraph.Chart.8">
                  <p:embed followColorScheme="full"/>
                  <p:pic>
                    <p:nvPicPr>
                      <p:cNvPr id="117" name="Objekt 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276600" y="2209799"/>
                        <a:ext cx="1958296" cy="1699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>
            <p:custDataLst>
              <p:tags r:id="rId6"/>
            </p:custDataLst>
          </p:nvPr>
        </p:nvSpPr>
        <p:spPr bwMode="gray">
          <a:xfrm>
            <a:off x="3630613" y="2982913"/>
            <a:ext cx="387350" cy="18256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 anchorCtr="0"/>
          <a:lstStyle/>
          <a:p>
            <a:pPr algn="ctr"/>
            <a:fld id="{7A9F880C-BD16-48B2-A214-8DA58AB8FD6F}" type="datetime'''''1''''''''''''''''''''''''''0''0''%'''">
              <a:rPr lang="en-US" altLang="en-US" sz="1200">
                <a:solidFill>
                  <a:schemeClr val="bg1"/>
                </a:solidFill>
              </a:rPr>
              <a:pPr/>
              <a:t>100%</a:t>
            </a:fld>
            <a:endParaRPr lang="da-DK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8" name="Rectangle 37"/>
          <p:cNvSpPr/>
          <p:nvPr>
            <p:custDataLst>
              <p:tags r:id="rId7"/>
            </p:custDataLst>
          </p:nvPr>
        </p:nvSpPr>
        <p:spPr bwMode="gray">
          <a:xfrm>
            <a:off x="4546600" y="3170238"/>
            <a:ext cx="309563" cy="18256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 anchorCtr="0"/>
          <a:lstStyle/>
          <a:p>
            <a:pPr algn="ctr"/>
            <a:fld id="{3D0BEFC8-0B28-4C80-B24D-94D14DBAFACA}" type="datetime'''''''''''''''''''''''''''3''''''''4%'''''''''''''''''''''''''">
              <a:rPr lang="en-US" altLang="en-US" sz="1200">
                <a:solidFill>
                  <a:schemeClr val="bg1"/>
                </a:solidFill>
              </a:rPr>
              <a:pPr/>
              <a:t>34%</a:t>
            </a:fld>
            <a:endParaRPr lang="da-DK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9" name="Rectangle 38"/>
          <p:cNvSpPr/>
          <p:nvPr>
            <p:custDataLst>
              <p:tags r:id="rId8"/>
            </p:custDataLst>
          </p:nvPr>
        </p:nvSpPr>
        <p:spPr bwMode="gray">
          <a:xfrm>
            <a:off x="4546600" y="3570288"/>
            <a:ext cx="309563" cy="18256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 anchorCtr="0"/>
          <a:lstStyle/>
          <a:p>
            <a:pPr algn="ctr"/>
            <a:fld id="{123B8E42-97DE-4DA3-9144-B6E2996BA898}" type="datetime'''''2''0''''''''''''''''%'''''''''''''''''">
              <a:rPr lang="en-US" altLang="en-US" sz="1200">
                <a:solidFill>
                  <a:schemeClr val="bg1"/>
                </a:solidFill>
              </a:rPr>
              <a:pPr/>
              <a:t>20%</a:t>
            </a:fld>
            <a:endParaRPr lang="da-DK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0" name="Text Placeholder 28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067300" y="3551238"/>
            <a:ext cx="18732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ct val="0"/>
              </a:spcAft>
            </a:pPr>
            <a:r>
              <a:rPr lang="en-US" sz="1200" dirty="0">
                <a:cs typeface="+mn-cs"/>
                <a:sym typeface="+mn-lt"/>
              </a:rPr>
              <a:t>1%</a:t>
            </a:r>
            <a:endParaRPr lang="sv-SE" sz="1200" dirty="0">
              <a:cs typeface="+mn-cs"/>
              <a:sym typeface="+mn-lt"/>
            </a:endParaRPr>
          </a:p>
        </p:txBody>
      </p:sp>
      <p:sp>
        <p:nvSpPr>
          <p:cNvPr id="43" name="Text Placeholder 26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067300" y="2667000"/>
            <a:ext cx="5969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ct val="0"/>
              </a:spcAft>
            </a:pPr>
            <a:fld id="{E8CAAA0F-5B88-42E0-9057-C89AF0AD5C07}" type="datetime'Ov''''e''''''''''r'''''' ''1''''''''''0''''''''%'''">
              <a:rPr lang="en-US" altLang="en-US" sz="1200">
                <a:cs typeface="+mn-cs"/>
              </a:rPr>
              <a:pPr/>
              <a:t>Over 10%</a:t>
            </a:fld>
            <a:endParaRPr lang="sv-SE" sz="1200" dirty="0">
              <a:cs typeface="+mn-cs"/>
              <a:sym typeface="+mn-lt"/>
            </a:endParaRPr>
          </a:p>
        </p:txBody>
      </p:sp>
      <p:sp>
        <p:nvSpPr>
          <p:cNvPr id="44" name="Rectangle 43"/>
          <p:cNvSpPr/>
          <p:nvPr>
            <p:custDataLst>
              <p:tags r:id="rId11"/>
            </p:custDataLst>
          </p:nvPr>
        </p:nvSpPr>
        <p:spPr bwMode="gray">
          <a:xfrm>
            <a:off x="4546600" y="2667000"/>
            <a:ext cx="309563" cy="18256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 anchorCtr="0"/>
          <a:lstStyle/>
          <a:p>
            <a:pPr algn="ctr"/>
            <a:fld id="{D04CF2D1-4BFE-4E41-B45C-350C97184746}" type="datetime'''''''''''''''''''''''3''''''''''''4''''''''''''%'''''''''''">
              <a:rPr lang="en-US" altLang="en-US" sz="1200">
                <a:solidFill>
                  <a:schemeClr val="bg1"/>
                </a:solidFill>
              </a:rPr>
              <a:pPr/>
              <a:t>34%</a:t>
            </a:fld>
            <a:endParaRPr lang="da-DK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5" name="Rectangle 44"/>
          <p:cNvSpPr/>
          <p:nvPr>
            <p:custDataLst>
              <p:tags r:id="rId12"/>
            </p:custDataLst>
          </p:nvPr>
        </p:nvSpPr>
        <p:spPr bwMode="gray">
          <a:xfrm>
            <a:off x="4546600" y="2332038"/>
            <a:ext cx="309563" cy="18256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 anchorCtr="0"/>
          <a:lstStyle/>
          <a:p>
            <a:pPr algn="ctr"/>
            <a:fld id="{3834A6AA-99E9-4991-B5E3-B411ECBE3E4B}" type="datetime'''''''''''''''''''1''''''''''''''''''1''''%'">
              <a:rPr lang="en-US" altLang="en-US" sz="1200">
                <a:solidFill>
                  <a:schemeClr val="tx1"/>
                </a:solidFill>
              </a:rPr>
              <a:pPr/>
              <a:t>11%</a:t>
            </a:fld>
            <a:endParaRPr lang="da-DK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6" name="Pladsholder til tekst 75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662363" y="3898900"/>
            <a:ext cx="3238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4DF8594E-746F-4624-A878-427DECAC8755}" type="datetime'''''''''''''''''''''''''''2''0''''''''1''3'''''''''''">
              <a:rPr lang="en-US" altLang="en-US" sz="1200" b="1"/>
              <a:pPr/>
              <a:t>2013</a:t>
            </a:fld>
            <a:endParaRPr lang="da-DK" sz="1200" b="1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7" name="Pladsholder til tekst 64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538663" y="3898900"/>
            <a:ext cx="3238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BAF773CD-B730-4079-A4A9-7D4CFADA3762}" type="datetime'''''''''2''''''''''''01''4'''''">
              <a:rPr lang="en-US" altLang="en-US" sz="1200" b="1"/>
              <a:pPr/>
              <a:t>2014</a:t>
            </a:fld>
            <a:endParaRPr lang="da-DK" sz="1200" b="1" dirty="0">
              <a:sym typeface="+mn-lt"/>
            </a:endParaRPr>
          </a:p>
        </p:txBody>
      </p:sp>
      <p:sp>
        <p:nvSpPr>
          <p:cNvPr id="48" name="Text Placeholder 25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067300" y="2338388"/>
            <a:ext cx="5953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sz="1200" dirty="0">
                <a:cs typeface="+mn-cs"/>
              </a:rPr>
              <a:t>Deceased</a:t>
            </a:r>
            <a:endParaRPr lang="sv-SE" sz="1200" dirty="0">
              <a:cs typeface="+mn-cs"/>
              <a:sym typeface="+mn-lt"/>
            </a:endParaRPr>
          </a:p>
        </p:txBody>
      </p:sp>
      <p:sp>
        <p:nvSpPr>
          <p:cNvPr id="49" name="Text Placeholder 27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067300" y="3170238"/>
            <a:ext cx="38893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ct val="0"/>
              </a:spcAft>
            </a:pPr>
            <a:fld id="{8D6528CF-6EBF-4437-8C2D-FB3BDBD95082}" type="datetime'''''''''''''''''1''''''''''''''''''''''''-10''''''%'''''''''">
              <a:rPr lang="en-US" altLang="en-US" sz="1200">
                <a:cs typeface="+mn-cs"/>
              </a:rPr>
              <a:pPr/>
              <a:t>1-10%</a:t>
            </a:fld>
            <a:endParaRPr lang="sv-SE" sz="1200" dirty="0"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035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4142"/>
            <a:ext cx="8374608" cy="615553"/>
          </a:xfrm>
        </p:spPr>
        <p:txBody>
          <a:bodyPr/>
          <a:lstStyle/>
          <a:p>
            <a:r>
              <a:rPr lang="da-DK" dirty="0"/>
              <a:t>Earlier randomised controlled trial showed health care utilisation up to 30-50% lower in intervention group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da-DK" smtClean="0"/>
              <a:pPr>
                <a:defRPr/>
              </a:pPr>
              <a:t>4</a:t>
            </a:fld>
            <a:r>
              <a:rPr lang="da-DK" dirty="0"/>
              <a:t> </a:t>
            </a:r>
          </a:p>
        </p:txBody>
      </p:sp>
      <p:pic>
        <p:nvPicPr>
          <p:cNvPr id="26630" name="Picture 6" descr="http://www.smile.ki.se/images/flygbild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1"/>
          <a:stretch/>
        </p:blipFill>
        <p:spPr bwMode="auto">
          <a:xfrm>
            <a:off x="628291" y="3761912"/>
            <a:ext cx="2808312" cy="17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4239289" y="3761912"/>
            <a:ext cx="4116611" cy="1784350"/>
          </a:xfrm>
          <a:prstGeom prst="wedgeRectCallout">
            <a:avLst>
              <a:gd name="adj1" fmla="val -57854"/>
              <a:gd name="adj2" fmla="val -50240"/>
            </a:avLst>
          </a:prstGeom>
          <a:solidFill>
            <a:schemeClr val="accent1"/>
          </a:solidFill>
        </p:spPr>
        <p:txBody>
          <a:bodyPr vert="horz" lIns="180000" tIns="0" rIns="180000" bIns="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da-DK" sz="1800" b="1" kern="0" dirty="0">
                <a:solidFill>
                  <a:srgbClr val="000000"/>
                </a:solidFill>
                <a:latin typeface="Calibri"/>
              </a:rPr>
              <a:t>With proactive health coaching:</a:t>
            </a:r>
          </a:p>
          <a:p>
            <a:pPr lvl="1"/>
            <a:r>
              <a:rPr lang="da-DK" sz="1800" b="1" kern="0" dirty="0">
                <a:solidFill>
                  <a:srgbClr val="000000"/>
                </a:solidFill>
                <a:latin typeface="Calibri"/>
              </a:rPr>
              <a:t>30-50% lower health care utilisation</a:t>
            </a:r>
          </a:p>
          <a:p>
            <a:pPr lvl="1"/>
            <a:r>
              <a:rPr lang="da-DK" sz="1800" b="1" kern="0" dirty="0">
                <a:solidFill>
                  <a:srgbClr val="000000"/>
                </a:solidFill>
                <a:latin typeface="Calibri"/>
              </a:rPr>
              <a:t>10% lower risk for inpatient stay</a:t>
            </a:r>
          </a:p>
          <a:p>
            <a:pPr lvl="1"/>
            <a:r>
              <a:rPr lang="da-DK" sz="1800" b="1" kern="0" dirty="0">
                <a:solidFill>
                  <a:srgbClr val="000000"/>
                </a:solidFill>
                <a:latin typeface="Calibri"/>
              </a:rPr>
              <a:t>Improved quality of life</a:t>
            </a:r>
          </a:p>
        </p:txBody>
      </p:sp>
      <p:pic>
        <p:nvPicPr>
          <p:cNvPr id="11" name="Bildobjekt 12" descr="bild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68350" y="1200497"/>
            <a:ext cx="1728192" cy="239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2" name="Picture 8" descr="http://www.karolinska.se/ui/site/img/content/split-ks_logo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58" y="5448969"/>
            <a:ext cx="2162177" cy="87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289" y="1200497"/>
            <a:ext cx="4116388" cy="2399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3534" y="6450595"/>
            <a:ext cx="3959860" cy="196831"/>
          </a:xfrm>
        </p:spPr>
        <p:txBody>
          <a:bodyPr/>
          <a:lstStyle/>
          <a:p>
            <a:r>
              <a:rPr lang="en-US" dirty="0"/>
              <a:t>CONFIDENTIAL –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27948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7" y="1755"/>
          <a:ext cx="1555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think-cell Slide" r:id="rId5" imgW="338" imgH="338" progId="TCLayout.ActiveDocument.1">
                  <p:embed/>
                </p:oleObj>
              </mc:Choice>
              <mc:Fallback>
                <p:oleObj name="think-cell Slide" r:id="rId5" imgW="338" imgH="33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755"/>
                        <a:ext cx="1555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"/>
          <a:stretch/>
        </p:blipFill>
        <p:spPr>
          <a:xfrm flipV="1">
            <a:off x="0" y="4897543"/>
            <a:ext cx="8952117" cy="1899796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"/>
            <a:ext cx="8952117" cy="4913087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199295" y="3643018"/>
            <a:ext cx="6562848" cy="1783092"/>
          </a:xfrm>
          <a:prstGeom prst="rect">
            <a:avLst/>
          </a:pr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568"/>
          </a:p>
        </p:txBody>
      </p:sp>
      <p:sp>
        <p:nvSpPr>
          <p:cNvPr id="5" name="TextBox 4"/>
          <p:cNvSpPr txBox="1"/>
          <p:nvPr/>
        </p:nvSpPr>
        <p:spPr>
          <a:xfrm>
            <a:off x="1446195" y="3781311"/>
            <a:ext cx="6220697" cy="1420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744" b="1" dirty="0">
                <a:solidFill>
                  <a:schemeClr val="bg1"/>
                </a:solidFill>
              </a:rPr>
              <a:t>Consider question 1:</a:t>
            </a:r>
            <a:endParaRPr lang="sv-SE" sz="2744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744" dirty="0">
                <a:solidFill>
                  <a:schemeClr val="bg1"/>
                </a:solidFill>
              </a:rPr>
              <a:t>How do you measure success of your Health Coaching </a:t>
            </a:r>
            <a:r>
              <a:rPr lang="en-US" sz="2744" dirty="0" err="1">
                <a:solidFill>
                  <a:schemeClr val="bg1"/>
                </a:solidFill>
              </a:rPr>
              <a:t>programme</a:t>
            </a:r>
            <a:r>
              <a:rPr lang="en-US" sz="2744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485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Object 5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78873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3" name="think-cell Slide" r:id="rId4" imgW="473" imgH="470" progId="TCLayout.ActiveDocument.1">
                  <p:embed/>
                </p:oleObj>
              </mc:Choice>
              <mc:Fallback>
                <p:oleObj name="think-cell Slide" r:id="rId4" imgW="473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7407" y="4686255"/>
            <a:ext cx="558103" cy="106651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3353" y="4686255"/>
            <a:ext cx="558103" cy="106651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3895" y="3424616"/>
            <a:ext cx="558103" cy="106651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3990" y="3424616"/>
            <a:ext cx="558103" cy="106651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0489" y="3424616"/>
            <a:ext cx="558103" cy="10665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04582" y="3424616"/>
            <a:ext cx="558103" cy="106651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9343" y="2162977"/>
            <a:ext cx="558103" cy="10665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21176" y="2162977"/>
            <a:ext cx="558103" cy="106651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8136" y="2162977"/>
            <a:ext cx="558103" cy="1066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592282" cy="615553"/>
          </a:xfrm>
        </p:spPr>
        <p:txBody>
          <a:bodyPr/>
          <a:lstStyle/>
          <a:p>
            <a:r>
              <a:rPr lang="sv-SE" dirty="0"/>
              <a:t>A good risk assessment model finds patients likely to be helped by health coaching and avoids those who are not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6881" y="2162977"/>
            <a:ext cx="558103" cy="1066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4984" y="2162977"/>
            <a:ext cx="558103" cy="1066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8136" y="2162977"/>
            <a:ext cx="558103" cy="1066512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6546" y="2162977"/>
            <a:ext cx="558103" cy="1066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9293" y="2162977"/>
            <a:ext cx="558103" cy="1066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7687" y="2162977"/>
            <a:ext cx="558103" cy="1066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82306" y="2162977"/>
            <a:ext cx="558103" cy="1066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1741" y="2162977"/>
            <a:ext cx="558103" cy="10665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21176" y="2162977"/>
            <a:ext cx="558103" cy="1066512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0611" y="2162977"/>
            <a:ext cx="558103" cy="10665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9343" y="2162977"/>
            <a:ext cx="558103" cy="1066512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9481" y="2162977"/>
            <a:ext cx="558103" cy="10665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8916" y="2162977"/>
            <a:ext cx="558103" cy="10665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6881" y="3424616"/>
            <a:ext cx="558103" cy="10665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4984" y="3424616"/>
            <a:ext cx="558103" cy="10665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3087" y="3424616"/>
            <a:ext cx="558103" cy="10665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3990" y="3424616"/>
            <a:ext cx="558103" cy="1066512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3895" y="3424616"/>
            <a:ext cx="558103" cy="1066512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7687" y="3424616"/>
            <a:ext cx="558103" cy="10665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82306" y="3424616"/>
            <a:ext cx="558103" cy="10665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1741" y="3424616"/>
            <a:ext cx="558103" cy="10665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0489" y="3424616"/>
            <a:ext cx="558103" cy="1066512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0611" y="3424616"/>
            <a:ext cx="558103" cy="10665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0046" y="3424616"/>
            <a:ext cx="558103" cy="10665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9481" y="3424616"/>
            <a:ext cx="558103" cy="10665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04582" y="3424616"/>
            <a:ext cx="558103" cy="1066512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6881" y="4686255"/>
            <a:ext cx="558103" cy="10665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4984" y="4686255"/>
            <a:ext cx="558103" cy="10665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3087" y="4686255"/>
            <a:ext cx="558103" cy="10665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6546" y="4686255"/>
            <a:ext cx="558103" cy="106651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9293" y="4686255"/>
            <a:ext cx="558103" cy="10665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3353" y="4686255"/>
            <a:ext cx="558103" cy="1066512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82306" y="4686255"/>
            <a:ext cx="558103" cy="106651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7407" y="4686255"/>
            <a:ext cx="558103" cy="1066512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21176" y="4686255"/>
            <a:ext cx="558103" cy="106651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0611" y="4686255"/>
            <a:ext cx="558103" cy="106651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0046" y="4686255"/>
            <a:ext cx="558103" cy="106651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9481" y="4686255"/>
            <a:ext cx="558103" cy="106651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8916" y="4686255"/>
            <a:ext cx="558103" cy="1066512"/>
          </a:xfrm>
          <a:prstGeom prst="rect">
            <a:avLst/>
          </a:prstGeom>
        </p:spPr>
      </p:pic>
      <p:sp>
        <p:nvSpPr>
          <p:cNvPr id="46" name="Text Placeholder 2"/>
          <p:cNvSpPr txBox="1">
            <a:spLocks/>
          </p:cNvSpPr>
          <p:nvPr/>
        </p:nvSpPr>
        <p:spPr bwMode="auto">
          <a:xfrm>
            <a:off x="3164185" y="5856076"/>
            <a:ext cx="25734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lvl="1" indent="0" algn="ctr">
              <a:spcBef>
                <a:spcPct val="0"/>
              </a:spcBef>
              <a:spcAft>
                <a:spcPts val="300"/>
              </a:spcAft>
              <a:buNone/>
            </a:pPr>
            <a:r>
              <a:rPr lang="sv-SE" sz="16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All inhabitants in a region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4781" y="1048675"/>
            <a:ext cx="3606710" cy="738664"/>
          </a:xfrm>
          <a:prstGeom prst="wedgeRectCallout">
            <a:avLst>
              <a:gd name="adj1" fmla="val 9199"/>
              <a:gd name="adj2" fmla="val 83180"/>
            </a:avLst>
          </a:prstGeom>
          <a:solidFill>
            <a:schemeClr val="accent4"/>
          </a:solidFill>
        </p:spPr>
        <p:txBody>
          <a:bodyPr vert="horz" lIns="108000" tIns="0" rIns="108000" bIns="0" anchor="ctr" anchorCtr="0"/>
          <a:lstStyle/>
          <a:p>
            <a:r>
              <a:rPr lang="sv-SE" sz="1600" b="1" dirty="0">
                <a:solidFill>
                  <a:schemeClr val="bg1"/>
                </a:solidFill>
              </a:rPr>
              <a:t>Patients at increased risk of becoming high consumers of health care which would be preventable with PHC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7018" y="735533"/>
            <a:ext cx="1141834" cy="113379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00489" y="943788"/>
            <a:ext cx="501297" cy="494348"/>
          </a:xfrm>
          <a:prstGeom prst="rect">
            <a:avLst/>
          </a:prstGeom>
        </p:spPr>
      </p:pic>
      <p:sp>
        <p:nvSpPr>
          <p:cNvPr id="47" name="Slide Number Placeholder 4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6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20483" y="448119"/>
            <a:ext cx="1831043" cy="49567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Animerad</a:t>
            </a:r>
          </a:p>
        </p:txBody>
      </p:sp>
      <p:sp>
        <p:nvSpPr>
          <p:cNvPr id="49" name="Text Placeholder 2"/>
          <p:cNvSpPr txBox="1">
            <a:spLocks/>
          </p:cNvSpPr>
          <p:nvPr/>
        </p:nvSpPr>
        <p:spPr bwMode="auto">
          <a:xfrm>
            <a:off x="3934254" y="838842"/>
            <a:ext cx="3606710" cy="984885"/>
          </a:xfrm>
          <a:prstGeom prst="wedgeRectCallout">
            <a:avLst>
              <a:gd name="adj1" fmla="val 841"/>
              <a:gd name="adj2" fmla="val 83520"/>
            </a:avLst>
          </a:prstGeom>
          <a:solidFill>
            <a:srgbClr val="860000"/>
          </a:solidFill>
          <a:ln w="9525">
            <a:noFill/>
            <a:miter lim="800000"/>
            <a:headEnd/>
            <a:tailEnd/>
          </a:ln>
        </p:spPr>
        <p:txBody>
          <a:bodyPr vert="horz" wrap="square" lIns="108000" tIns="0" rIns="108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600" b="1" kern="0" dirty="0">
                <a:solidFill>
                  <a:schemeClr val="bg1"/>
                </a:solidFill>
              </a:rPr>
              <a:t>Patients at increased risk of becoming high consumers of health care who are not suitable for PHC, e.g. patients with dementia or in palliative care</a:t>
            </a:r>
          </a:p>
        </p:txBody>
      </p:sp>
      <p:sp>
        <p:nvSpPr>
          <p:cNvPr id="6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3534" y="6450595"/>
            <a:ext cx="3959860" cy="196831"/>
          </a:xfrm>
        </p:spPr>
        <p:txBody>
          <a:bodyPr/>
          <a:lstStyle/>
          <a:p>
            <a:r>
              <a:rPr lang="en-US" dirty="0"/>
              <a:t>CONFIDENTIAL –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8615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7" y="1755"/>
          <a:ext cx="1555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think-cell Slide" r:id="rId5" imgW="338" imgH="338" progId="TCLayout.ActiveDocument.1">
                  <p:embed/>
                </p:oleObj>
              </mc:Choice>
              <mc:Fallback>
                <p:oleObj name="think-cell Slide" r:id="rId5" imgW="338" imgH="33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755"/>
                        <a:ext cx="1555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"/>
          <a:stretch/>
        </p:blipFill>
        <p:spPr>
          <a:xfrm flipV="1">
            <a:off x="0" y="4897543"/>
            <a:ext cx="8952117" cy="1899796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"/>
            <a:ext cx="8952117" cy="4913087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199295" y="3643018"/>
            <a:ext cx="6562848" cy="1981362"/>
          </a:xfrm>
          <a:prstGeom prst="rect">
            <a:avLst/>
          </a:pr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568"/>
          </a:p>
        </p:txBody>
      </p:sp>
      <p:sp>
        <p:nvSpPr>
          <p:cNvPr id="5" name="TextBox 4"/>
          <p:cNvSpPr txBox="1"/>
          <p:nvPr/>
        </p:nvSpPr>
        <p:spPr>
          <a:xfrm>
            <a:off x="1446195" y="3781311"/>
            <a:ext cx="6220697" cy="1843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744" b="1" dirty="0">
                <a:solidFill>
                  <a:schemeClr val="bg1"/>
                </a:solidFill>
              </a:rPr>
              <a:t>Consider question 2:</a:t>
            </a:r>
            <a:endParaRPr lang="sv-SE" sz="2744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744" dirty="0">
                <a:solidFill>
                  <a:schemeClr val="bg1"/>
                </a:solidFill>
              </a:rPr>
              <a:t>How do you </a:t>
            </a:r>
            <a:r>
              <a:rPr lang="en-US" sz="2744" dirty="0" err="1">
                <a:solidFill>
                  <a:schemeClr val="bg1"/>
                </a:solidFill>
              </a:rPr>
              <a:t>optimise</a:t>
            </a:r>
            <a:r>
              <a:rPr lang="en-US" sz="2744" dirty="0">
                <a:solidFill>
                  <a:schemeClr val="bg1"/>
                </a:solidFill>
              </a:rPr>
              <a:t> the choice of participants – include and exclude the “right” ones?</a:t>
            </a:r>
          </a:p>
        </p:txBody>
      </p:sp>
    </p:spTree>
    <p:extLst>
      <p:ext uri="{BB962C8B-B14F-4D97-AF65-F5344CB8AC3E}">
        <p14:creationId xmlns:p14="http://schemas.microsoft.com/office/powerpoint/2010/main" val="2565849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41046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3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374608" cy="615553"/>
          </a:xfrm>
        </p:spPr>
        <p:txBody>
          <a:bodyPr/>
          <a:lstStyle/>
          <a:p>
            <a:r>
              <a:rPr lang="sv-SE" dirty="0"/>
              <a:t>For metrics to help and be effieicnt, they need to span whole process and be part of holistic picture of progress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8</a:t>
            </a:fld>
            <a:r>
              <a:rPr lang="en-GB"/>
              <a:t>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</a:t>
            </a:r>
          </a:p>
          <a:p>
            <a:endParaRPr lang="en-GB" dirty="0"/>
          </a:p>
        </p:txBody>
      </p:sp>
      <p:sp>
        <p:nvSpPr>
          <p:cNvPr id="6" name="Platshållare för text 5"/>
          <p:cNvSpPr txBox="1">
            <a:spLocks/>
          </p:cNvSpPr>
          <p:nvPr/>
        </p:nvSpPr>
        <p:spPr>
          <a:xfrm>
            <a:off x="681910" y="1174883"/>
            <a:ext cx="2032000" cy="990372"/>
          </a:xfrm>
          <a:prstGeom prst="roundRect">
            <a:avLst/>
          </a:prstGeom>
          <a:solidFill>
            <a:schemeClr val="accent3"/>
          </a:solidFill>
        </p:spPr>
        <p:txBody>
          <a:bodyPr lIns="72000" tIns="72000" rIns="72000" bIns="7200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400" b="1" kern="0" dirty="0">
                <a:solidFill>
                  <a:schemeClr val="bg1"/>
                </a:solidFill>
              </a:rPr>
              <a:t>Internal reports</a:t>
            </a:r>
          </a:p>
        </p:txBody>
      </p:sp>
      <p:sp>
        <p:nvSpPr>
          <p:cNvPr id="7" name="Platshållare för text 5"/>
          <p:cNvSpPr txBox="1">
            <a:spLocks/>
          </p:cNvSpPr>
          <p:nvPr/>
        </p:nvSpPr>
        <p:spPr>
          <a:xfrm>
            <a:off x="681910" y="3177949"/>
            <a:ext cx="2032000" cy="990372"/>
          </a:xfrm>
          <a:prstGeom prst="roundRect">
            <a:avLst/>
          </a:prstGeom>
          <a:solidFill>
            <a:schemeClr val="accent3"/>
          </a:solidFill>
        </p:spPr>
        <p:txBody>
          <a:bodyPr lIns="72000" tIns="72000" rIns="72000" bIns="7200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400" b="1" kern="0" dirty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8" name="Platshållare för text 5"/>
          <p:cNvSpPr txBox="1">
            <a:spLocks/>
          </p:cNvSpPr>
          <p:nvPr/>
        </p:nvSpPr>
        <p:spPr>
          <a:xfrm>
            <a:off x="681909" y="4899771"/>
            <a:ext cx="2032000" cy="990372"/>
          </a:xfrm>
          <a:prstGeom prst="roundRect">
            <a:avLst/>
          </a:prstGeom>
          <a:solidFill>
            <a:schemeClr val="accent3"/>
          </a:solidFill>
        </p:spPr>
        <p:txBody>
          <a:bodyPr lIns="72000" tIns="72000" rIns="72000" bIns="72000" anchor="ctr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sz="1400" b="1" kern="0" dirty="0">
                <a:solidFill>
                  <a:schemeClr val="bg1"/>
                </a:solidFill>
              </a:rPr>
              <a:t>System level</a:t>
            </a:r>
          </a:p>
        </p:txBody>
      </p:sp>
      <p:sp>
        <p:nvSpPr>
          <p:cNvPr id="9" name="Platshållare för text 5"/>
          <p:cNvSpPr txBox="1">
            <a:spLocks/>
          </p:cNvSpPr>
          <p:nvPr/>
        </p:nvSpPr>
        <p:spPr bwMode="auto">
          <a:xfrm>
            <a:off x="2754516" y="4910344"/>
            <a:ext cx="5914821" cy="9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sv-SE" sz="1400" kern="0" dirty="0"/>
              <a:t>Strategic learnings to improve patient flow and shorten A&amp;E waiting times</a:t>
            </a:r>
          </a:p>
          <a:p>
            <a:pPr lvl="2"/>
            <a:r>
              <a:rPr lang="sv-SE" sz="1400" kern="0" dirty="0"/>
              <a:t>e.g. identify patients for other types of support, e.g. home care</a:t>
            </a:r>
          </a:p>
        </p:txBody>
      </p:sp>
      <p:sp>
        <p:nvSpPr>
          <p:cNvPr id="10" name="Platshållare för text 5"/>
          <p:cNvSpPr txBox="1">
            <a:spLocks/>
          </p:cNvSpPr>
          <p:nvPr/>
        </p:nvSpPr>
        <p:spPr bwMode="auto">
          <a:xfrm>
            <a:off x="2754516" y="3164962"/>
            <a:ext cx="3230587" cy="9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sv-SE" sz="1400" kern="0" dirty="0"/>
              <a:t>Qualitative surveys of both physical and mental health</a:t>
            </a:r>
          </a:p>
          <a:p>
            <a:pPr lvl="1"/>
            <a:r>
              <a:rPr lang="sv-SE" sz="1400" kern="0" dirty="0"/>
              <a:t>Quantitative results of both elective and non elective care</a:t>
            </a:r>
          </a:p>
          <a:p>
            <a:pPr lvl="1"/>
            <a:r>
              <a:rPr lang="sv-SE" sz="1400" kern="0" dirty="0"/>
              <a:t>For evaluation and understanding</a:t>
            </a:r>
          </a:p>
        </p:txBody>
      </p:sp>
      <p:sp>
        <p:nvSpPr>
          <p:cNvPr id="11" name="Platshållare för text 5"/>
          <p:cNvSpPr txBox="1">
            <a:spLocks/>
          </p:cNvSpPr>
          <p:nvPr/>
        </p:nvSpPr>
        <p:spPr bwMode="auto">
          <a:xfrm>
            <a:off x="2754516" y="1174883"/>
            <a:ext cx="3236086" cy="9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sv-SE" sz="1400" kern="0" dirty="0"/>
              <a:t>Patient data for health coaches focused on preventable non elective admissions and A&amp;E attendances</a:t>
            </a:r>
          </a:p>
          <a:p>
            <a:pPr lvl="1"/>
            <a:r>
              <a:rPr lang="sv-SE" sz="1400" kern="0" dirty="0"/>
              <a:t>Health coach performance in terms of how they focus their time; how and which patients that are assessed and followed up, and what is planned next</a:t>
            </a:r>
          </a:p>
          <a:p>
            <a:pPr marL="1588" lvl="1" indent="0">
              <a:buNone/>
            </a:pPr>
            <a:endParaRPr lang="sv-SE" sz="1400" kern="0" dirty="0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677161" y="2521373"/>
            <a:ext cx="2036749" cy="239783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Ellips 61"/>
          <p:cNvSpPr/>
          <p:nvPr/>
        </p:nvSpPr>
        <p:spPr>
          <a:xfrm>
            <a:off x="572564" y="1050476"/>
            <a:ext cx="360000" cy="360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sv-S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llips 61"/>
          <p:cNvSpPr/>
          <p:nvPr/>
        </p:nvSpPr>
        <p:spPr>
          <a:xfrm>
            <a:off x="572564" y="3033681"/>
            <a:ext cx="360000" cy="360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7" name="Ellips 61"/>
          <p:cNvSpPr/>
          <p:nvPr/>
        </p:nvSpPr>
        <p:spPr>
          <a:xfrm>
            <a:off x="572563" y="4751860"/>
            <a:ext cx="360000" cy="360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833" y="2015101"/>
            <a:ext cx="1418217" cy="8412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2830" y="4135881"/>
            <a:ext cx="1516508" cy="5731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0602" y="3168084"/>
            <a:ext cx="2425272" cy="859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5104" y="4036409"/>
            <a:ext cx="1167726" cy="753985"/>
          </a:xfrm>
          <a:prstGeom prst="rect">
            <a:avLst/>
          </a:prstGeom>
        </p:spPr>
      </p:pic>
      <p:sp>
        <p:nvSpPr>
          <p:cNvPr id="26" name="Curved Left Arrow 25"/>
          <p:cNvSpPr/>
          <p:nvPr/>
        </p:nvSpPr>
        <p:spPr>
          <a:xfrm rot="10800000">
            <a:off x="235666" y="1577916"/>
            <a:ext cx="405636" cy="2116306"/>
          </a:xfrm>
          <a:prstGeom prst="curvedLeft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Platshållare för text 5"/>
          <p:cNvSpPr txBox="1">
            <a:spLocks/>
          </p:cNvSpPr>
          <p:nvPr/>
        </p:nvSpPr>
        <p:spPr bwMode="auto">
          <a:xfrm rot="16200000">
            <a:off x="-18871" y="2322144"/>
            <a:ext cx="840843" cy="26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sv-SE" sz="1400" kern="0" dirty="0"/>
              <a:t>Feedback</a:t>
            </a: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677159" y="4585112"/>
            <a:ext cx="1996143" cy="205281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0602" y="1177002"/>
            <a:ext cx="2678736" cy="6396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5103" y="1945238"/>
            <a:ext cx="739547" cy="83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18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/%m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Vd9Ya28ka7LVRtZKDhJ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kbfncKTPejb.nTwpBsJ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Am9XFgREeqWGzWQt7p_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BZ6w_aQVOIIVmmYSct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QnGchyQMe6SNmOBt5Zp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HZvI.8RDyWLNDqQm3P3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OEDaPgSki4Yd2ZY_7BR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pi8qupRS.YDszjMQjCu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uno9FmQUK.o.bhfM863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RcpN6ERpGUm7c1dDydh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bIJI5WSb.GtB7DGOWiB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Inyr2wSEyI3TaGZt0R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mTr2lBRrmQzS2jFivZb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omvwcTqmI2jXj_8wlT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heme/theme1.xml><?xml version="1.0" encoding="utf-8"?>
<a:theme xmlns:a="http://schemas.openxmlformats.org/drawingml/2006/main" name="HN mall 2011">
  <a:themeElements>
    <a:clrScheme name="HealthNavigator">
      <a:dk1>
        <a:srgbClr val="000000"/>
      </a:dk1>
      <a:lt1>
        <a:srgbClr val="FFFFFF"/>
      </a:lt1>
      <a:dk2>
        <a:srgbClr val="41AE61"/>
      </a:dk2>
      <a:lt2>
        <a:srgbClr val="002960"/>
      </a:lt2>
      <a:accent1>
        <a:srgbClr val="CDE4EC"/>
      </a:accent1>
      <a:accent2>
        <a:srgbClr val="5BA6C1"/>
      </a:accent2>
      <a:accent3>
        <a:srgbClr val="2D6679"/>
      </a:accent3>
      <a:accent4>
        <a:srgbClr val="1E4652"/>
      </a:accent4>
      <a:accent5>
        <a:srgbClr val="A4053D"/>
      </a:accent5>
      <a:accent6>
        <a:srgbClr val="80110A"/>
      </a:accent6>
      <a:hlink>
        <a:srgbClr val="2D6679"/>
      </a:hlink>
      <a:folHlink>
        <a:srgbClr val="1E4652"/>
      </a:folHlink>
    </a:clrScheme>
    <a:fontScheme name="Anpassat 2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chemeClr val="bg1">
              <a:lumMod val="75000"/>
            </a:schemeClr>
          </a:solidFill>
        </a:ln>
        <a:effectLst/>
      </a:spPr>
      <a:bodyPr rtlCol="0" anchor="t" anchorCtr="0"/>
      <a:lstStyle>
        <a:defPPr>
          <a:defRPr dirty="0" smtClean="0">
            <a:solidFill>
              <a:schemeClr val="tx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2D66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HN_mall_SLL</Template>
  <TotalTime>0</TotalTime>
  <Words>632</Words>
  <Application>Microsoft Office PowerPoint</Application>
  <PresentationFormat>Custom</PresentationFormat>
  <Paragraphs>98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Georgia</vt:lpstr>
      <vt:lpstr>Verdana</vt:lpstr>
      <vt:lpstr>HN mall 2011</vt:lpstr>
      <vt:lpstr>think-cell Slide</vt:lpstr>
      <vt:lpstr>Chart</vt:lpstr>
      <vt:lpstr>Proactive Health Coaching –  Risk assessment and metrics</vt:lpstr>
      <vt:lpstr>Background information</vt:lpstr>
      <vt:lpstr>PowerPoint Presentation</vt:lpstr>
      <vt:lpstr>Proactive Health Coaching (PHC) seeks to minimise avoidable care consumption and improve quality of life</vt:lpstr>
      <vt:lpstr>Earlier randomised controlled trial showed health care utilisation up to 30-50% lower in intervention group </vt:lpstr>
      <vt:lpstr>PowerPoint Presentation</vt:lpstr>
      <vt:lpstr>A good risk assessment model finds patients likely to be helped by health coaching and avoids those who are not</vt:lpstr>
      <vt:lpstr>PowerPoint Presentation</vt:lpstr>
      <vt:lpstr>For metrics to help and be effieicnt, they need to span whole process and be part of holistic picture of progress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2014-07-28T14:18:32Z</dcterms:created>
  <dcterms:modified xsi:type="dcterms:W3CDTF">2016-09-09T10:33:45Z</dcterms:modified>
</cp:coreProperties>
</file>